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type="screen16x9"/>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212" y="-108"/>
      </p:cViewPr>
      <p:guideLst>
        <p:guide orient="horz" pos="219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78DFCC-589B-4A60-9C12-59D686ADFE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CC3E0-7DDF-45E7-A937-AD50A2B51C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尊敬的各位专家、领导和同事们：大家好！我很荣幸站在这里，向大家介绍我们今天的演讲主题——温室气体核算与报告标准。作为环境保护领域中一个至关重要的话题，温室气体的核算与报告标准在应对气候变化和实现可持续发展的道路上扮演着重要角色。随着全球气候变暖问题的日益严重，各国纷纷采取措施来减缓温室气体的排放，并努力实现碳达峰和碳中和的目标。在这个过程中，准确的温室气体核算成为了评估和监控减排成效的关键。只有通过科学、客观和透明的核算方法，我们才能准确了解温室气体的排放状况和趋势，从而制定出更加有效的减排策略。同时，合理的报告标准也对于推动全球范围内的合作和交流具有重要意义。通过统一的报告标准，我们可以更好地比较和评估不同国家或企业之间的减排成效，促进经验和技术的共享，共同应对全球性的环境问题。在接下来的演讲中，我们将深入探讨温室气体核算与报告标准的原理、方法和挑战，以及国际上的最新动态和发展。希望通过这次交流，大家能够对温室气体核算与报告标准有更深入的了解，为环境保护事业贡献自己的智慧和力量。感谢大家的到来和支持！接下来请允许我带领大家一起踏上这场关于温室气体核算与报告标准的专业探索之旅。谢谢！</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这段我将介绍企业风险管理和减排机会的重要性。在案例分析和挑战应对方面，我们将探讨如何通过合并方法和排放核算来有效降低企业的碳排放并提高其可持续发展能力。</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合营业务排放量的问题进行深入讨论，并分享我们面对这些挑战的解决策略。首先，我们需要处理的是重复计算问题。为避免这一问题的发生，企业必须公开合并方法。我们应避免在政府的强制报告体系中出现重复计算的情况，以保证数据的准确性。虽然自愿报告能够接受重复计算，但在官方系统中，我们必须坚决避免此类情况。其次，管理成本和数据获取的难题也是我们需要应对的挑战。收集合营业务的温室气体排放数据可能会费时费力，从而导致管理成本的增加。为此，我们可以采用控制权法，这种方法不仅能够帮助我们降低管理成本，同时也能保证我们的报告信息满足质量标准。接下来，我们将讨论外包活动对排放评估的影响。在评估范围三的排放量时，我们不能忽视外包活动所产生的影响。特别是那些原先在范围一或二内占比较大的活动，这其中包括制造公司的原料运输以及服务公司员工出差产生的排放。那么，以上就是我们针对合营业务排放问题的案例分析和应对挑战的策略。我们将持续关注这些问题，并寻求更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合并方法和排放核算为主题，深入探讨其在企业财务报告中的应用及其在温室气体排放数据处理中的关键性。首先，我们来理解一下什么是合并方法。合并方法主要涉及两个方面，即财务控权与运营控制权，这两个方面共同决定了企业在制作合并报表时对子公司的控制程度。具体来说，财务控权指的是拥有决策权力，它体现在能否在财务层面对子公司进行有效的控制和调度。而运营控制权则是体现在日常业务管理上，如果一家公司能完全提出并执行业务运营政策，就意味着它对该业务具有运营控制权。这种权力的确认关键在于能否对业务运作进行实质性指导和管理。接下来我们将讨论温室气体排放数据合并的问题。为了确保温室气体排放数据的准确性，我们必须严格遵循统一的合并规则。这是因为不同的层级间所使用的处理方法不一致可能会导致数据的误差，进而影响到整个合并结果的可靠性。因此，我们需要保证在处理温室气体排放数据时，所有的层级都使用同一套规范的处理方法，以确保合并结果的准确性和可靠性。 那么这一页的内容就是这样，下一部分我们将进一步探讨具体的实施细节和方法。</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在结构变化下的基准年重新计算中，收购和剥离业务单元对影响至关重要。阈值和重新计算条件的确定成为关键因素。下面我将详细介绍这些内容。</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收购和剥离业务单元的影响为主题，详细探讨其对公司温室气体排放的影响以及收购后新设施的排放计算。首先，收购对温室气体排放的影响是一个值得我们关注的问题。当公司进行收购时，被收购公司的温室气体排放量会计入总排放量，导致总体排放数据上升。然而，这并不意味着实际大气中的气体总量增加，而是排放责任的转移。因此，我们需要仔细分析并评估这种影响的长期效应。其次，剥离业务单元与排放减少有着密切的关系。通过剥离业务单元，公司可以实现温室气体排放量在账面上的降低。这是因为该部分排放不再计入公司账户。这一现象反映了企业结构变化对排放数据的直接影响。我们应该认识到，剥离业务单元不仅仅是一种商业决策，还可能带来环境上的好处。最后，对于收购后新设施的排放计算问题，我们必须特别关注。如果公司在设定基准年后收购新设施，那么该设施先前的排放量并不会计入公司的基准年排放数据。这个时间差异对于评估公司整体的环境影响至关重要。我们需要确保这种时间差异得到准确的考虑和处理，以确保评估结果的准确性和可靠性。综上所述，收购和剥离业务单元对公司温室气体排放的影响以及收购后新设施的排放计算都是我们在分析和评估公司环境影响时需要重点关注的问题。我们需要深入研究这些问题，以便更好地了解和管理公司的环境风险。谢谢。</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阈值的定义及其重要性开始。在环保领域，阈值是误差或遗漏达到一定程度时，被视为具有实质性的误导。通常来说，当误差超过被核查公司排放清单总量的5%，就视为达到了实质性阈值，需要我们予以高度关注。下面我将讨论结构变化对排放量的影响。重大的结构变化，诸如公司的收购或资产剥离，可能导致企业目前的温室气体排放量显著增加或减少。在这种情况下，我们需要重新计算企业的排放量，以确保数据的准确性和一致性。最后，我将介绍基准年排放量变动的处理方式。如果基准年的排放量发生了变化，这可能影响整个排放量的参考标准。因此，我们需要重新计算历史排放量，以反映实际情况并维持数据的连续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制定温室气体排放目标时，需考虑资本决策、工厂设计和新技术应用等因素。具体而言，企业需要根据资本投入和设备选择来决定排放水平。同时，合理设计工厂布局和采用先进技术也能显著减少温室气体排放。此外，明确目标类型和承诺期长度对于实现减排目标至关重要。下面我将详细介绍这些要点。</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资本决策、工厂设计和新技术应用为主要内容，深入探讨企业运营中的关键问题。首先，我们要理解资本决策在企业运营中的重要性。它直接决定了公司未来的发展方向和经营策略。特别是在业务单元一级的决策，例如选择建设何种类型的工厂或者引入哪种新技术，这些都需要大量的资本投入。因此，我们必须谨慎地对待资本决策，确保每一分钱都能产生最大的价值。接下来，我们将讨论工厂设计的策略。工厂设计不仅关乎生产过程的效率，更涉及到公司的环保目标。通过优化设计，我们可以降低每吨工艺能耗（BPE），减少温室气体排放，实现经济效益与环保效益的双重提升。这是一项挑战性的任务，但也是我们作为企业应尽的责任。最后，我们将探讨新技术应用的影响。新技术的应用可以带来生产效率的提升和成本的降低，但同时也可能需要大笔的资本投入。因此，企业在引入新技术时，需要权衡其经济效益和技术风险，做出最合适的决策。这是一个需要我们深入研究和思考的问题。总的来说，资本决策、工厂设计和新技术应用是企业运营的三大关键因素。我们需要深入理解和掌握这些问题，以便做出最佳的决策，推动公司的发展。</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那么这一页，我们将会深入探讨目标类型和承诺期长度的重要性。首先，我们来看看目标类型的差异。绝对目标主要关注的是设定一个具体的温室气体减排数值，而密度目标则更注重于与产值或销售额对应的排放量。这两种目标类型分别适用于不同的环境策略：前者适用于有具体排放减少要求的情况，后者适合与经济活动挂钩的减排策略。其次，我们来看看承诺期长度的重要性。承诺期长度反映了企业实现减排目标的时间框架，这可以是一年也可以是多年。这个因素关系到企业规划减排措施的远见和承诺，以及对外宣告的环境责任履行时间表。接下来，我们来看看不同企业的减排承诺。以Beta公司为例，它选择了单年的减排目标，致力于快速见效；而Gamma公司则设立了跨年度的承诺期，展现了长期减排的决心。这两种不同的承诺方式体现了企业减排策略及时间规划的多样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避免重复计算和碳封存影响为主题，介绍抵消量使用和外部交易计划以及间接排放追踪和排放因子的重要性。在碳排放管理中，避免重复计算是关键，需要准确识别并排除不必要的碳排放。同时，碳封存的利用也是减少总体排放的重要手段之一。为了有效实施这些措施，我们需要制定合理的抵消量使用和外部交易计划，以确保减排目标的达成。此外，间接排放追踪和确定适当的排放因子也是确保数据准确性和可信度的关键步骤。下面我将详细介绍这些二级大纲的内容，以期提高大家对碳排放管理的理解和实践水平。谢谢。</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在这次的演讲中，我会通过以下几个核心主题，为大家详细介绍温室气体核算体系。首先，我们会深入探讨企业编制和报告指南，以及企业在风险管理和减排方面的机会。接着，我们将讨论结构变化下的基准年重新计算，并阐述制定温室气体排放目标时需考虑的关键因素。同时，我们还会重点讲解如何避免重复计算和碳封存的影响，以确保数据的准确性。此外，我们将介绍组织边界和运营边界的设定方法，以及与企业气候变化相关的重要报告和能力建设内容。最后，我们还将探讨企业目标水平和数据一致性的重要性，并向大家展示国际合作项目或活动的贡献者名单。让我们一同深入了解温室气体核算体系的各个环节，共同推动企业的可持续发展和环境保护工作。</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详细介绍关于抵消量使用和外部交易计划的相关内容。首先，企业在内部减排成本过高或难度大的时候，会购买外部的温室气体减排量来达成排放目标。但是，这要求企业必须确保所购抵消量的未被重复计算，否则将可能引发排放数据的不准确性问题。为确保抵消量的唯一性，企业可通过登记机构为每个交易的抵消量分配唯一序列号，并标记已使用，以此来维护交易的透明度和减排的真实性。这种方法可以防止温室气体减排量的重复计算，保证每一个减排量都被准确地计入账内。接下来，我们需要讨论的是企业关于温室气体抵消量重复计算的政策说明。企业需公开其对于重复计算的处理情况以及理由，这样可以明确指出不能处理的重复计算情况，增强公众对其减排努力的信任。这种政策的实施，无疑将会提高企业的公信力和社会责任感。最后，我们需要注意的是，这些措施并非孤立存在的，它们相互关联，共同构成了完整的抵消量使用和外部交易计划。因此，企业在执行这一计划时，需要全面考虑各个因素，以确保整个计划的顺利进行。</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间接排放追踪和排放因子为主题，深入探讨其重要性及应用。首先，让我们来谈谈间接排放追踪的重要性。追踪间接排放对于全面理解一个组织的碳足迹至关重要。通过识别和量化使用燃料、电力消耗以及差旅通勤等产生的二氧化碳排放，组织能够更精确地评估其整体环境影响。那么这一页我们来看看如何计算二氧化碳的排放量。计算间接排放量需要依据可靠的数据和明确的计算方法。例如，在估算电力消耗导致的二氧化碳排放时，需使用电力排放因子，该因子根据电力来源和生成过程的差异而有所不同。下面我将重点讨论排放因子的应用。排放因子是用于估算间接排放的关键参数，它反映了不同活动产生二氧化碳的效率。正确应用排放因子能够帮助组织更准确地计算其间接排放量，为制定减排策略提供科学依据。综上所述，间接排放追踪和排放因子在理解和评估组织的碳足迹中起着重要作用。通过准确计算二氧化碳排放量并合理应用排放因子，组织能够制定有效的减排策略，为实现可持续发展目标做出贡献。</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组织边界和运营边界设定是企业管理中的重要环节。下面我将详细介绍这两个概念的定义以及其对企业运营的影响。首先，让我们来理解什么是组织边界和运营边界。组织边界是指企业与外部环境之间的界限，确定了企业的独立性和自主权。而运营边界则是指企业内各个部门之间的职能划分，确保了企业内部的协同工作和高效运转。在设定组织边界方面，一个企业需要明确自己的定位和核心竞争力，以制定相应的战略和管理决策。有效的组织边界可以保护企业的资源和利益，并防止过度扩张带来的风险。而在运营边界方面，一个企业需要合理划分各个部门的职责和权力，以避免冲突和重复劳动的情况发生。通过明确的运营边界，各部门可以专注于自身的任务，实现协同合作，提高工作效率和质量。那么，为什么组织边界和运营边界的设定如此重要呢？首先，它们可以提供有效的管理和协调手段，帮助企业更好地应对市场竞争和变化。其次，它们能够优化资源配置，避免资源的浪费和低效率的使用。最后，它们还能增强企业的竞争力和可持续发展能力，为企业的长远发展奠定基础。在实际操作中，设定组织边界和运营边界需要综合考虑多个因素，如行业特点、市场需求、企业规模等。同时，也需要不断地评估和调整，以适应外部环境的变化和企业自身的发展阶段。总结一下，组织边界和运营边界的设定是企业管理的基础和核心。通过科学合理地界定组织边界和运营边界，企业可以实现资源的优化配置、协同合作和高效运作，提高自身的竞争力和持续发展能力。因此，在企业战略规划和管理执行中，我们必须重视并妥善处理这两个关键问题。</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组织边界和运营边界设定为主题，深入探讨这两个重要因素在企业战略决策中的决定性作用。那么在这一页中，我们首先来看组织边界的决定因素。组织边界是由企业选择的合并方式决定的，可以是股权比例法或控制权法。这直接影响了企业决定所有或控制的业务范围，是企业战略决策的关键部分。这是因为，通过合理的边界设置，企业可以更好地利用其资源和能力，实现其战略目标。接下来，我们要谈论的是运营边界的确定。在设定了组织边界之后，企业需要进一步确定运营边界，即确定公司拥有或控制的业务的直接或间接排放的范围。这是企业在环保和社会责任方面的重要考量。通过明确运营边界，企业可以更好地管理其业务活动，减少对环境的负面影响，同时也能提高其社会责任感。最后，我们需要关注的是直接与间接排放的识别。运营边界让企业明确哪些运营或源导致直接和间接排放，从而确定在清单中应涵盖哪些间接排放。这对于企业的环保管理和可持续发展具有重要影响。因为，只有正确识别直接和间接排放，企业才能制定出有效的环保策略，从而实现可持续发展的目标。</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这部分我将以气候变化相关报告和能力建设为主题，首先介绍全球报告倡议（GRI）和世界自然基金会碳减排先锋（World Wildlife Fund Climate Savers）等项目。这些项目致力于通过发布权威的气候变化报告，提供数据支持和技术指导，帮助各国制定更有效的气候政策和行动计划，推动可持续发展。</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这段我将以介绍两个重要的全球环保项目：全球报告倡议（GRI）和世界自然基金会碳减排先锋（World Wildlife Fund Climate Savers）为例，来探讨如何通过推广创新和技术，帮助企业实现实质性的碳减排。首先，我们来看全球报告倡议。这是一个由环境、社会与管治研究机构（ISSB）发起的项目，旨在鼓励企业采纳《企业标准》，在温室气体核算和报告方面提供创新思路和技术支持。这些技术不仅能够帮助企业更有效地测量、监控并减少自身的碳排放，进而提高整体的环境绩效，而且还能为企业提供一个公正、透明和可信的环境报告框架。接下来，我们再来看看世界自然基金会碳减排先锋。这个项目致力于提升企业在温室气体排放管理上的能力，通过系列培训和工具提供，使企业能够更有效地测量、监控并减少自身的碳排放。这些工具和资源包括了温室气体核算和监测的技术指南、培训材料、在线工具等，可以帮助企业更好地理解和管理自身的碳排放。最后，这两个项目都鼓励企业进行第三方核查，以确保报告数据的准确性和可靠性。这样不仅可以增加温室气体排放清单的透明度和信任度，从而增强利益相关者对企业环境责任的信心，也能够推动企业进一步提升其在环境保护方面的实践。那么这一页，我们就介绍了全球报告倡议和世界自然基金会碳减排先锋这两个项目。希望这些信息能够帮助大家更好地理解如何通过推广创新和技术，来实现企业的碳减排目标。在接下来的时间里，我们还将讨论更多的相关内容。</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企业目标水平和数据一致性”为话题进行演讲。首先，让我们来了解一下这个主题的重要性。在现代商业环境中，企业的目标水平对于其成功至关重要。设定明确的目标可以帮助企业确定其发展方向，并激励员工为之努力奋斗。然而，只有设定目标是远远不够的，实现这些目标还需要数据的一致性来支持。数据一致性是指企业在各个层级、部门和业务中收集和使用的数据的一致性和准确性。它是企业决策的基础和保障，也是衡量企业绩效的重要依据。当企业的数据一致并且可靠时，管理层可以准确了解企业的运营情况，制定相应的战略规划，并进行有效的风险管理。那么，如何在企业内部实现目标水平和数据的一致性呢？首先，我们需要确保目标的设定是明确且可操作的。每个目标都应该与企业的整体战略和愿景相一致，并与员工的日常工作相关联。这样可以激发员工的动力和参与度，提高整体绩效。其次，建立一套完善的数据管理体系是关键。这个体系应该包括数据采集、存储、处理和分析等方面的规范与流程。通过标准化和自动化的数据管理方法，可以降低数据的误差和不一致性，并提高工作效率。另外，培养一个数据驱动的文化也是重要的一环。在企业内部，每个员工都应该理解数据的重要性，并将其应用于工作中。通过培训和教育，员工可以掌握数据分析的技能和方法，从而更好地支持企业的决策和发展。最后，及时的监督和评估对于实现目标水平和数据一致性也是必不可少的。企业应该建立一个有效的反馈机制，定期评估和审查目标的达成情况，并对数据质量进行监测和改进。这样可以及时发现问题和偏差，并采取相应的措施进行调整和优化。总结一下，企业目标水平和数据一致性是现代企业发展的关键要素之一。通过明确的设定目标、建立完善的数据管理系统、培养数据驱动的文化以及及时的监督和评估，企业可以提高自身的竞争力并取得可持续的发展。谢谢大家！</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企业目标水平和数据一致性为话题，与大家探讨如何确保碳排放量报告的准确性和一致性。在确定温室气体排放报告的基准年时，企业应选择具有可靠数据的最早年份，以确保未来数据收集的高效性和统一性。这样的做法有助于保持时间序列分析的准确性和一致性。那么在这一页，我们来谈谈燃料消耗数据的转换与检查。企业在计算碳排放量之前，需要将燃料消耗数据转换为能量消耗量，因为燃料的能量含量与其碳排放量的相关性更强。同时，我们必须对数据的完整性进行检查，并确保其与排放源类别和排放因子的一致性。只有通过这样的检查，我们才能得出准确的碳排放量报告。下面我将谈论年度数据比较与调查的重要性。企业应该通过比较当年数据与历史趋势来识别异常变化，并调查其原因。这样做可以帮助我们发现数据中的异常情况，并及时采取措施进行调整和纠正。此外，我们还应与其他参照排放源的数据进行对比，以确保向所有相关方报告的信息一致且准确。总之，企业在进行温室气体排放量报告时，应严格遵守上述要求，确保数据的准确性和一致性。只有通过科学的方法和技术手段，我们才能更好地管理和减少碳排放，实现可持续发展的目标。谢谢大家！</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为大家介绍国际合作项目或活动的贡献者名单。首先，我们来看一下这些贡献者的国籍和所属机构。接着，我会简要介绍每个贡献者在项目中的角色和贡献。最后，我们将重点聚焦于一些重要的合作成果和对项目的影响。让我们开始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介绍国际合作项目或活动的贡献者名单为主题。在国际合作项目中，主要的贡献者包括各国政府部门、国际组织、非政府组织以及私营部门等。他们通过提供资金、技术、人力等资源，推动项目的实施和成功。首先，各国政府部门是国际合作项目的重要贡献者之一。政府部门通常具备丰富的资源和政策支持，能够为项目提供必要的经费和法律保障。同时，政府部门还承担着监督和管理的职责，确保项目的顺利进行。其次，国际组织也是国际合作项目不可或缺的参与者。国际组织拥有广泛的网络和专业能力，能够整合各国资源，协调各方合作，提供技术支持和政策指导。他们的参与不仅能够增强项目的影响力，还能够推动项目在国际层面的交流与合作。此外，非政府组织在国际合作项目中扮演着重要的角色。非政府组织通常具有专业性和社会责任感，他们的参与能够提供项目所需的专业知识和技能。同时，非政府组织还能够发挥桥梁和纽带的作用，促进各方间的合作与理解。最后，私营部门也是国际合作项目的主要贡献者之一。私营部门具备市场运作能力和创新能力，他们的参与能够为项目带来经济效益和技术创新。同时，私营部门还能够提供就业机会和人才培养，促进项目所在地的经济发展。那么这一页我们介绍了国际合作项目或活动的贡献者名单。在国际合作中，政府部门、国际组织、非政府组织以及私营部门的参与对于项目的实施和成功起着至关重要的作用。他们通过提供资金、技术、人力等资源，共同推动项目的进展。合作成果的共享与分配也是国际合作的重要环节，只有通过公平、公正的方式，确保所有参与者都能从中获得相应的利益，才能够保持合作关系的稳定发展。</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一级大纲介绍了温室气体核算体系概述。在修订背景和目的方面，该核算体系的修订是为了适应全球气候变化和减少温室气体排放的挑战。参与机构和角色方面，包括政府、国际组织、企业和学术界等各方共同参与，发挥各自的作用。下面我将详细介绍这些内容。</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总结而言，本次PPT演讲主要围绕温室气体核算和报告标准展开，涵盖了企业编制和报告指南、风险管理和减排机会、基准年重新计算、目标设定考虑因素、避免重复计算和碳封存影响等多个重要主题。通过这些内容，我们了解到了企业在应对气候变化方面所面临的挑战及其责任。同时，我们也探讨了组织边界和运营边界的设定，以及国际合作项目对贡献者名单的影响。最后，我们强调了企业目标水平和数据一致性的重要性。感谢大家的聆听！</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介绍修订版《企业标准》的背景和目的。经过两年深入的讨论和多方面的考量，汲取了第一版的实践经验后，我们正式发布了修订版的《企业标准》。那么这一页我们将了解新内容与补充材料。修订版中增加了新的章节、案例分析和实用的附录，这些补充材料旨在帮助企业更好地设定温室气体减排目标，并提供了实现这些目标的详细指南。这部分我们要强调的是，尽管进行了修订，但大部分第一版的内容仍然被保留，因为它们经受了时间的考验，显示了持久的价值，对于大多数温室气体排放清单的结果影响不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介绍参与机构和角色为主题，来深入分析他们在气候变化应对方面的积极作用。首先，我们看到塔塔钢铁，作为私营钢铁巨头，他们通过技术革新提高了能效，显著减少了公司的温室气体排放。这展现了他们在应对气候变化方面的积极努力，也为其他企业树立了节能减排的典范。接下来，我们看看福特汽车公司。他们不仅采纳了《企业标准》，还持续优化其温室气体排放清单。这一行为体现了福特汽车在环境保护和可持续发展方面的坚定承诺，他们的行动为整个汽车行业设立了新的标准。最后，我们来看看芝加哥气候交易所的报告机制。这个交易所利用先进的温室气体核算体系，为会员提供了一个透明度高、可靠的排放报告平台。这一创新举措不仅促进了市场参与者之间的碳信用交易，也为全球碳排放权交易市场的建立和发展做出了重要贡献。总的来说，这些机构和角色都在各自领域内，以自己的方式积极参与应对气候变化的行动，为构建一个更加绿色、可持续的世界做出了重要贡献。</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企业编制和报告指南是确保公司透明度与合规性的重要工具。首先，我们将探讨责任和指南，明确企业的责任与行为规范。然后，我们会深入减排计划和方法，以期通过减少碳排放来实现可持续性。最后，我们将讨论报告原则和可靠性，确保报告的准确性和完整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排放清单质量管理为主题进行讨论。企业需要从数据收集到最终审批的各个环节，实施严格的管理措施，确保排放清单的质量。这包括调查排放源类别，保持数据汇总与时间序列的一致性。在不确定性评估的实施方面，我们需要扩充对排放清单不确定性评估的应用指南。企业应识别和分析导致排放估算不确定性的因素，并采取适当的方法来减少这些不确定性的影响。最后，第10章将指导企业如何设定和报告温室气体目标。这将涵盖目标制定过程中的各种考虑因素，适用于排放及封存。这将帮助企业科学规划其温室气体减排路线图。</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温室气体减排为主题，深入探讨相关的计划和方法。首先，我们要认识到的是，编制温室气体排放清单是一个关键步骤。通过识别和量化我们企业或组织产生的温室气体排放量，我们可以发现最有效的减排机会，并以此为基础进行后续的减排策略制定。其次，我们需要设定明确的温室气体减排目标。这个目标可以是减少我们企业绝对排放量的目标，也可以是提高能源使用效率的目标，无论哪个目标，都可以为我们的行动提供清晰的方向和动力。然后，我们需要建立一套有效的监测和报告机制。这一机制可以确保减排计划的透明性和可追溯性。通过定期跟踪我们的进度并向内部和外部相关方汇报，我们可以评估实施效果、调整策略并保持持续改进的动力。这就是我们今天讨论的减排计划和方法，谢谢大家的关注和支持。</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温室气体排放核算的准确性为核心原则开始讨论。我们必须确保企业报告的温室气体数据真实可信，这直接反映实际排放情况。只有这样，我们才能保证信息的公允性。接下来，我要强调人员培训与数据质量的重要性。对负责温室气体核算的人员进行充分培训和沟通至关重要，这有助于提高数据处理的专业性和准确性，确保数据的高质量和报告的可靠性。最后，我们要谈谈核查工作的重要性。通过内部或外部独立核查，我们可以验证报告数据的准确性和完整性，从而提供重要的可靠性保证，并建立透明、有记录的审计线索。以上便是我们在处理温室气体核算时，需要遵循的原则和采取的措施。这些步骤将使我们的报告更加可靠，更能反映真实的温室气体排放情况。</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1514467"/>
            <a:ext cx="11038043"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a:solidFill>
                  <a:srgbClr val="000000"/>
                </a:solidFill>
                <a:latin typeface="微软雅黑" panose="020B0503020204020204" charset="-122"/>
              </a:rPr>
              <a:t>温室气体核算与报告标准</a:t>
            </a:r>
            <a:endParaRPr sz="4800" b="1" i="0">
              <a:solidFill>
                <a:srgbClr val="000000"/>
              </a:solidFill>
              <a:latin typeface="微软雅黑" panose="020B0503020204020204" charset="-122"/>
            </a:endParaRPr>
          </a:p>
        </p:txBody>
      </p:sp>
      <p:sp>
        <p:nvSpPr>
          <p:cNvPr id="3" name="New shape"/>
          <p:cNvSpPr/>
          <p:nvPr/>
        </p:nvSpPr>
        <p:spPr>
          <a:xfrm>
            <a:off x="622800" y="3101012"/>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4" name="New shape"/>
          <p:cNvSpPr/>
          <p:nvPr/>
        </p:nvSpPr>
        <p:spPr>
          <a:xfrm>
            <a:off x="611778" y="3101012"/>
            <a:ext cx="11038043"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3000" b="1" i="0">
                <a:solidFill>
                  <a:srgbClr val="0CBE7C"/>
                </a:solidFill>
                <a:latin typeface="微软雅黑" panose="020B0503020204020204" charset="-122"/>
              </a:rPr>
              <a:t>企业排放目标制定与调整指南</a:t>
            </a:r>
            <a:endParaRPr sz="3000" b="1" i="0">
              <a:solidFill>
                <a:srgbClr val="0CBE7C"/>
              </a:solidFill>
              <a:latin typeface="微软雅黑" panose="020B0503020204020204" charset="-122"/>
            </a:endParaRPr>
          </a:p>
        </p:txBody>
      </p:sp>
      <p:sp>
        <p:nvSpPr>
          <p:cNvPr id="5"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6"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7"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8" name="New shape"/>
          <p:cNvSpPr/>
          <p:nvPr/>
        </p:nvSpPr>
        <p:spPr>
          <a:xfrm>
            <a:off x="611778" y="4138368"/>
            <a:ext cx="11038043" cy="451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a:solidFill>
                  <a:srgbClr val="000000"/>
                </a:solidFill>
                <a:latin typeface="微软雅黑" panose="020B0503020204020204" charset="-122"/>
              </a:rPr>
              <a:t>作者: 智文</a:t>
            </a:r>
            <a:endParaRPr sz="1575" b="0" i="0">
              <a:solidFill>
                <a:srgbClr val="000000"/>
              </a:solidFill>
              <a:latin typeface="微软雅黑" panose="020B0503020204020204" charset="-122"/>
            </a:endParaRPr>
          </a:p>
        </p:txBody>
      </p:sp>
      <p:sp>
        <p:nvSpPr>
          <p:cNvPr id="9" name="New shape"/>
          <p:cNvSpPr/>
          <p:nvPr/>
        </p:nvSpPr>
        <p:spPr>
          <a:xfrm>
            <a:off x="611778" y="4740950"/>
            <a:ext cx="11038043" cy="451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a:solidFill>
                  <a:srgbClr val="000000"/>
                </a:solidFill>
                <a:latin typeface="微软雅黑" panose="020B0503020204020204" charset="-122"/>
              </a:rPr>
              <a:t>汇报时间: 2024/03/24</a:t>
            </a:r>
            <a:endParaRPr sz="1575" b="0" i="0">
              <a:solidFill>
                <a:srgbClr val="000000"/>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03</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1903475"/>
            <a:ext cx="5771526" cy="228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企业风险管理和减排机会</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案例分析和挑战应对</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774800" y="1555200"/>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重复计算问题的解决策略</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为避免合营业务排放量重复计算，企业需公开合并方法。尽管自愿报告可接受重复计算，但在政府强制报告体系中应予以避免，确保数据的准确性。</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1774800" y="3089496"/>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管理成本与数据获取难题</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收集合营业务的温室气体排放数据可能费时费力，导致管理成本增加。使用控制权法有助于降低这些成本，并保证报告信息的质量标准得以满足。</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1774800" y="4623792"/>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外包活动对排放评估的影响</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在评估范围三的排放时，须考虑外包活动的影响，特别是对原在范围一或二内占比较大的活动。这包括制造公司的原料运输和服务公司员工出差产生的排放。</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1270800" y="1555200"/>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8" name="New shape"/>
          <p:cNvSpPr/>
          <p:nvPr/>
        </p:nvSpPr>
        <p:spPr>
          <a:xfrm>
            <a:off x="1270800" y="3089496"/>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9" name="New shape"/>
          <p:cNvSpPr/>
          <p:nvPr/>
        </p:nvSpPr>
        <p:spPr>
          <a:xfrm>
            <a:off x="1270800" y="4623792"/>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合并方法和排放核算</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3011879"/>
            <a:ext cx="2744215"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合并方法概述</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合并方法主要涉及财务控权与运营控制权，决定了企业在合并报表时对子公司的控制程度。财务控权指拥有决策权力，而运营控制权则体现在日常业务管理上。</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4430015" y="3011879"/>
            <a:ext cx="2744215"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运营控制权的标准</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若一家公司能完全提出并执行业务运营政策，就意味着它对该业务具有运营控制权。这种权力的确认关键在于能否对业务运作进行实质性指导和管理。</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7301229" y="3011879"/>
            <a:ext cx="2744216" cy="2808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温室气体排放数据合并的一致性</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为确保温室气体排放数据的准确性，必须遵循统一的合并规则，避免因层级间方法不一致而导致的数据误差，确保合并结果的可靠性。</a:t>
            </a:r>
            <a:endParaRPr sz="1575" b="0" i="0">
              <a:solidFill>
                <a:srgbClr val="000000"/>
              </a:solidFill>
              <a:highlight>
                <a:srgbClr val="FFFFFF">
                  <a:alpha val="0"/>
                </a:srgbClr>
              </a:highlight>
              <a:latin typeface="微软雅黑" panose="020B0503020204020204" charset="-122"/>
            </a:endParaRPr>
          </a:p>
        </p:txBody>
      </p:sp>
      <p:pic>
        <p:nvPicPr>
          <p:cNvPr id="7" name="New picture"/>
          <p:cNvPicPr/>
          <p:nvPr/>
        </p:nvPicPr>
        <p:blipFill>
          <a:blip r:embed="rId3"/>
          <a:srcRect/>
          <a:stretch>
            <a:fillRect/>
          </a:stretch>
        </p:blipFill>
        <p:spPr>
          <a:xfrm>
            <a:off x="1558800" y="1342800"/>
            <a:ext cx="2738736" cy="1540539"/>
          </a:xfrm>
          <a:prstGeom prst="rect">
            <a:avLst/>
          </a:prstGeom>
          <a:ln>
            <a:noFill/>
          </a:ln>
        </p:spPr>
      </p:pic>
      <p:pic>
        <p:nvPicPr>
          <p:cNvPr id="8" name="New picture"/>
          <p:cNvPicPr/>
          <p:nvPr/>
        </p:nvPicPr>
        <p:blipFill>
          <a:blip r:embed="rId4"/>
          <a:srcRect/>
          <a:stretch>
            <a:fillRect/>
          </a:stretch>
        </p:blipFill>
        <p:spPr>
          <a:xfrm>
            <a:off x="4430015" y="1342800"/>
            <a:ext cx="2738736" cy="1540539"/>
          </a:xfrm>
          <a:prstGeom prst="rect">
            <a:avLst/>
          </a:prstGeom>
          <a:ln>
            <a:noFill/>
          </a:ln>
        </p:spPr>
      </p:pic>
      <p:pic>
        <p:nvPicPr>
          <p:cNvPr id="9" name="New picture"/>
          <p:cNvPicPr/>
          <p:nvPr/>
        </p:nvPicPr>
        <p:blipFill>
          <a:blip r:embed="rId5"/>
          <a:srcRect/>
          <a:stretch>
            <a:fillRect/>
          </a:stretch>
        </p:blipFill>
        <p:spPr>
          <a:xfrm>
            <a:off x="7301230" y="1342800"/>
            <a:ext cx="2738736" cy="1540539"/>
          </a:xfrm>
          <a:prstGeom prst="rect">
            <a:avLst/>
          </a:prstGeom>
          <a:ln>
            <a:noFill/>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04</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1903475"/>
            <a:ext cx="5771526" cy="228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结构变化下的基准年重新计算</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收购和剥离业务单元的影响</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6458401" y="1555200"/>
            <a:ext cx="4545078"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收购对温室气体排放的影响</a:t>
            </a:r>
            <a:endParaRPr sz="2100" b="1" i="0">
              <a:solidFill>
                <a:srgbClr val="0CBE7C"/>
              </a:solidFill>
              <a:highlight>
                <a:srgbClr val="FFFFFF">
                  <a:alpha val="0"/>
                </a:srgbClr>
              </a:highlight>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当公司进行收购时，被收购公司的温室气体排放量会计入总排放量，导致总体排放数据上升。不过，实际大气中的气体总量未增加，只是排放责任的转移。</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981860" y="2390400"/>
            <a:ext cx="4545077"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0CBE7C"/>
                </a:solidFill>
                <a:highlight>
                  <a:srgbClr val="FFFFFF">
                    <a:alpha val="0"/>
                  </a:srgbClr>
                </a:highlight>
                <a:latin typeface="微软雅黑" panose="020B0503020204020204" charset="-122"/>
              </a:rPr>
              <a:t>剥离业务单元与排放减少</a:t>
            </a:r>
            <a:endParaRPr sz="2100" b="1" i="0">
              <a:solidFill>
                <a:srgbClr val="0CBE7C"/>
              </a:solidFill>
              <a:highlight>
                <a:srgbClr val="FFFFFF">
                  <a:alpha val="0"/>
                </a:srgbClr>
              </a:highlight>
              <a:latin typeface="微软雅黑" panose="020B0503020204020204" charset="-122"/>
            </a:endParaRPr>
          </a:p>
          <a:p>
            <a:pPr algn="r">
              <a:lnSpc>
                <a:spcPct val="150000"/>
              </a:lnSpc>
            </a:pPr>
            <a:r>
              <a:rPr sz="1575" b="0" i="0">
                <a:solidFill>
                  <a:srgbClr val="000000"/>
                </a:solidFill>
                <a:highlight>
                  <a:srgbClr val="FFFFFF">
                    <a:alpha val="0"/>
                  </a:srgbClr>
                </a:highlight>
                <a:latin typeface="微软雅黑" panose="020B0503020204020204" charset="-122"/>
              </a:rPr>
              <a:t>公司通过剥离业务单元可能导致温室气体排放量在账面上的降低，因为该部分排放不再计入公司账户。这反映了企业结构变化对排放数据的直接影响。</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6458401" y="3726212"/>
            <a:ext cx="4554174"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收购后新设施的排放计算</a:t>
            </a:r>
            <a:endParaRPr sz="2100" b="1" i="0">
              <a:solidFill>
                <a:srgbClr val="0CBE7C"/>
              </a:solidFill>
              <a:highlight>
                <a:srgbClr val="FFFFFF">
                  <a:alpha val="0"/>
                </a:srgbClr>
              </a:highlight>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如果公司在设定基准年后收购新设施，该设施先前的排放量不会计入公司的基准年排放数据。这种时间差异对于评估公司整体的环境影响至关重要。</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5965200" y="1926000"/>
            <a:ext cx="39600" cy="4644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10" name="New shape"/>
          <p:cNvSpPr/>
          <p:nvPr/>
        </p:nvSpPr>
        <p:spPr>
          <a:xfrm>
            <a:off x="5965200" y="2761200"/>
            <a:ext cx="39600" cy="965012"/>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13" name="New shape"/>
          <p:cNvSpPr/>
          <p:nvPr/>
        </p:nvSpPr>
        <p:spPr>
          <a:xfrm>
            <a:off x="5965200" y="4097012"/>
            <a:ext cx="39600" cy="4572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阈值和重新计算条件</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2878466"/>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阈值指的是误差或遗漏达到一定程度时，被视为具有实质性的误导。通常情况下，当误差超过被核查公司排放清单总量的5%，即认为达到实质性阈值，需要予以关注。</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1556410" y="1627200"/>
            <a:ext cx="2580658" cy="1124265"/>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阈值的定义与重要性</a:t>
            </a:r>
            <a:endParaRPr sz="2100" b="1" i="0">
              <a:solidFill>
                <a:srgbClr val="0CBE7C"/>
              </a:solidFill>
              <a:highlight>
                <a:srgbClr val="FFFFFF">
                  <a:alpha val="0"/>
                </a:srgbClr>
              </a:highlight>
              <a:latin typeface="微软雅黑" panose="020B0503020204020204" charset="-122"/>
            </a:endParaRPr>
          </a:p>
        </p:txBody>
      </p:sp>
      <p:sp>
        <p:nvSpPr>
          <p:cNvPr id="6" name="New shape"/>
          <p:cNvSpPr/>
          <p:nvPr/>
        </p:nvSpPr>
        <p:spPr>
          <a:xfrm>
            <a:off x="4430015" y="2878465"/>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重大结构变化如收购或资产剥离，可能导致企业目前的温室气体排放量显著增加或减少，这种情况下需要重新计算排放量，以确保数据的准确性和一致性。</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4427625" y="1627200"/>
            <a:ext cx="2580660" cy="1124265"/>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结构变化对排放量的影响</a:t>
            </a:r>
            <a:endParaRPr sz="2100" b="1" i="0">
              <a:solidFill>
                <a:srgbClr val="0CBE7C"/>
              </a:solidFill>
              <a:highlight>
                <a:srgbClr val="FFFFFF">
                  <a:alpha val="0"/>
                </a:srgbClr>
              </a:highlight>
              <a:latin typeface="微软雅黑" panose="020B0503020204020204" charset="-122"/>
            </a:endParaRPr>
          </a:p>
        </p:txBody>
      </p:sp>
      <p:sp>
        <p:nvSpPr>
          <p:cNvPr id="8" name="New shape"/>
          <p:cNvSpPr/>
          <p:nvPr/>
        </p:nvSpPr>
        <p:spPr>
          <a:xfrm>
            <a:off x="7301229" y="2878466"/>
            <a:ext cx="2744216" cy="189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如果基准年的排放量发生变化，这可能影响整个排放量的参考标准，因此需要重新计算历史排放量，以反映实际情况并保持数据的连续性。</a:t>
            </a:r>
            <a:endParaRPr sz="1575" b="0" i="0">
              <a:solidFill>
                <a:srgbClr val="000000"/>
              </a:solidFill>
              <a:highlight>
                <a:srgbClr val="FFFFFF">
                  <a:alpha val="0"/>
                </a:srgbClr>
              </a:highlight>
              <a:latin typeface="微软雅黑" panose="020B0503020204020204" charset="-122"/>
            </a:endParaRPr>
          </a:p>
        </p:txBody>
      </p:sp>
      <p:sp>
        <p:nvSpPr>
          <p:cNvPr id="9" name="New shape"/>
          <p:cNvSpPr/>
          <p:nvPr/>
        </p:nvSpPr>
        <p:spPr>
          <a:xfrm>
            <a:off x="7298841" y="1627200"/>
            <a:ext cx="2580658" cy="1124266"/>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基准年排放量变动的处理</a:t>
            </a:r>
            <a:endParaRPr sz="2100" b="1" i="0">
              <a:solidFill>
                <a:srgbClr val="0CBE7C"/>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05</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1903475"/>
            <a:ext cx="5771526" cy="228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制定温室气体排放目标考虑因素</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资本决策、工厂设计和新技术应用</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1627200"/>
            <a:ext cx="2744215" cy="3209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资本决策的重要性</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在企业运营中，资本决策起着关键性作用，它关乎到公司未来的发展方向和经营策略，特别是对于业务单元一级的决策，如建设工厂类型或引入新技术等，都需要大量的资本投入。</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4430015" y="1627200"/>
            <a:ext cx="2744215" cy="3209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工厂设计的策略</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工厂设计不仅涉及到生产过程的效率问题，也关系到公司的环保目标。通过优化设计，可以降低每吨工艺能耗（BPE），减少温室气体排放，实现经济效益与环保效益的双重提升。</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7301229" y="1627200"/>
            <a:ext cx="2744216" cy="3209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新技术应用的影响</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新技术的应用可以带来生产效率的提升和成本的降低，但同时也可能需要大笔的资本投入。因此，企业在引入新技术时，需要权衡其经济效益和技术风险，做出最合适的决策。</a:t>
            </a:r>
            <a:endParaRPr sz="1575" b="0" i="0">
              <a:solidFill>
                <a:srgbClr val="00000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目标类型和承诺期长度</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3011879"/>
            <a:ext cx="2744215" cy="3209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目标类型的差异</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绝对目标注重于设定一个确切的温室气体减排数值，而密度目标则聚焦在产值或销售额对应的排放量。前者适用于有具体排放减少要求的情况，后者适合与经济活动挂钩的减排策略。</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4430015" y="3011879"/>
            <a:ext cx="2744215"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承诺期长度的重要性</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承诺期长度反映了企业实现减排目标的时间框架，这可以是一年也可以是多年。它关系到企业规划减排措施的远见和承诺，以及对外宣告的环境责任履行时间表。</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7301229" y="3011880"/>
            <a:ext cx="2744216" cy="3209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不同企业的减排承诺</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Beta公司选择了单年的减排目标，致力于快速见效；Gamma公司则设立了跨年度的承诺期，展现了长期减排的决心。两种不同的承诺方式体现了企业减排策略及时间规划的多样性。</a:t>
            </a:r>
            <a:endParaRPr sz="1575" b="0" i="0">
              <a:solidFill>
                <a:srgbClr val="000000"/>
              </a:solidFill>
              <a:highlight>
                <a:srgbClr val="FFFFFF">
                  <a:alpha val="0"/>
                </a:srgbClr>
              </a:highlight>
              <a:latin typeface="微软雅黑" panose="020B0503020204020204" charset="-122"/>
            </a:endParaRPr>
          </a:p>
        </p:txBody>
      </p:sp>
      <p:pic>
        <p:nvPicPr>
          <p:cNvPr id="7" name="New picture"/>
          <p:cNvPicPr/>
          <p:nvPr/>
        </p:nvPicPr>
        <p:blipFill>
          <a:blip r:embed="rId3"/>
          <a:srcRect/>
          <a:stretch>
            <a:fillRect/>
          </a:stretch>
        </p:blipFill>
        <p:spPr>
          <a:xfrm>
            <a:off x="1558800" y="1342800"/>
            <a:ext cx="2738736" cy="1540539"/>
          </a:xfrm>
          <a:prstGeom prst="rect">
            <a:avLst/>
          </a:prstGeom>
          <a:ln>
            <a:noFill/>
          </a:ln>
        </p:spPr>
      </p:pic>
      <p:pic>
        <p:nvPicPr>
          <p:cNvPr id="8" name="New picture"/>
          <p:cNvPicPr/>
          <p:nvPr/>
        </p:nvPicPr>
        <p:blipFill>
          <a:blip r:embed="rId4"/>
          <a:srcRect/>
          <a:stretch>
            <a:fillRect/>
          </a:stretch>
        </p:blipFill>
        <p:spPr>
          <a:xfrm>
            <a:off x="4430015" y="1342800"/>
            <a:ext cx="2738736" cy="1540539"/>
          </a:xfrm>
          <a:prstGeom prst="rect">
            <a:avLst/>
          </a:prstGeom>
          <a:ln>
            <a:noFill/>
          </a:ln>
        </p:spPr>
      </p:pic>
      <p:pic>
        <p:nvPicPr>
          <p:cNvPr id="9" name="New picture"/>
          <p:cNvPicPr/>
          <p:nvPr/>
        </p:nvPicPr>
        <p:blipFill>
          <a:blip r:embed="rId5"/>
          <a:srcRect/>
          <a:stretch>
            <a:fillRect/>
          </a:stretch>
        </p:blipFill>
        <p:spPr>
          <a:xfrm>
            <a:off x="7301230" y="1342800"/>
            <a:ext cx="2738736" cy="1540539"/>
          </a:xfrm>
          <a:prstGeom prst="rect">
            <a:avLst/>
          </a:prstGeom>
          <a:ln>
            <a:noFill/>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06</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1903475"/>
            <a:ext cx="5771526" cy="228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避免重复计算和碳封存影响</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838800" y="979200"/>
            <a:ext cx="3672000" cy="511200"/>
          </a:xfrm>
          <a:prstGeom prst="rect">
            <a:avLst/>
          </a:prstGeom>
          <a:ln>
            <a:noFill/>
          </a:ln>
        </p:spPr>
      </p:pic>
      <p:sp>
        <p:nvSpPr>
          <p:cNvPr id="3" name="New shape"/>
          <p:cNvSpPr/>
          <p:nvPr/>
        </p:nvSpPr>
        <p:spPr>
          <a:xfrm>
            <a:off x="1054800" y="1037646"/>
            <a:ext cx="2482880"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目录</a:t>
            </a:r>
            <a:endParaRPr sz="4800" b="1" i="0">
              <a:solidFill>
                <a:srgbClr val="1A6550"/>
              </a:solidFill>
              <a:highlight>
                <a:srgbClr val="FFFFFF">
                  <a:alpha val="0"/>
                </a:srgbClr>
              </a:highlight>
              <a:latin typeface="微软雅黑" panose="020B0503020204020204" charset="-122"/>
            </a:endParaRPr>
          </a:p>
        </p:txBody>
      </p:sp>
      <p:sp>
        <p:nvSpPr>
          <p:cNvPr id="4" name="New shape"/>
          <p:cNvSpPr/>
          <p:nvPr/>
        </p:nvSpPr>
        <p:spPr>
          <a:xfrm>
            <a:off x="2340000" y="2494800"/>
            <a:ext cx="4152432"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01</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温室气体核算体系概述</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6484141" y="2494800"/>
            <a:ext cx="4152433"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02</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企业编制和报告指南</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2340000" y="2998223"/>
            <a:ext cx="4152432"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03</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企业风险管理和减排机会</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6484141" y="2998223"/>
            <a:ext cx="4152433"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04</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结构变化下的基准年重新计算</a:t>
            </a:r>
            <a:endParaRPr sz="1575" b="0" i="0">
              <a:solidFill>
                <a:srgbClr val="000000"/>
              </a:solidFill>
              <a:highlight>
                <a:srgbClr val="FFFFFF">
                  <a:alpha val="0"/>
                </a:srgbClr>
              </a:highlight>
              <a:latin typeface="微软雅黑" panose="020B0503020204020204" charset="-122"/>
            </a:endParaRPr>
          </a:p>
        </p:txBody>
      </p:sp>
      <p:sp>
        <p:nvSpPr>
          <p:cNvPr id="8" name="New shape"/>
          <p:cNvSpPr/>
          <p:nvPr/>
        </p:nvSpPr>
        <p:spPr>
          <a:xfrm>
            <a:off x="2340000" y="3501646"/>
            <a:ext cx="4152432"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05</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制定温室气体排放目标考虑因素</a:t>
            </a:r>
            <a:endParaRPr sz="1575" b="0" i="0">
              <a:solidFill>
                <a:srgbClr val="000000"/>
              </a:solidFill>
              <a:highlight>
                <a:srgbClr val="FFFFFF">
                  <a:alpha val="0"/>
                </a:srgbClr>
              </a:highlight>
              <a:latin typeface="微软雅黑" panose="020B0503020204020204" charset="-122"/>
            </a:endParaRPr>
          </a:p>
        </p:txBody>
      </p:sp>
      <p:sp>
        <p:nvSpPr>
          <p:cNvPr id="9" name="New shape"/>
          <p:cNvSpPr/>
          <p:nvPr/>
        </p:nvSpPr>
        <p:spPr>
          <a:xfrm>
            <a:off x="6484141" y="3501646"/>
            <a:ext cx="4152433"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06</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避免重复计算和碳封存影响</a:t>
            </a:r>
            <a:endParaRPr sz="1575" b="0" i="0">
              <a:solidFill>
                <a:srgbClr val="000000"/>
              </a:solidFill>
              <a:highlight>
                <a:srgbClr val="FFFFFF">
                  <a:alpha val="0"/>
                </a:srgbClr>
              </a:highlight>
              <a:latin typeface="微软雅黑" panose="020B0503020204020204" charset="-122"/>
            </a:endParaRPr>
          </a:p>
        </p:txBody>
      </p:sp>
      <p:sp>
        <p:nvSpPr>
          <p:cNvPr id="10" name="New shape"/>
          <p:cNvSpPr/>
          <p:nvPr/>
        </p:nvSpPr>
        <p:spPr>
          <a:xfrm>
            <a:off x="2340000" y="4005069"/>
            <a:ext cx="4152432"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07</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组织边界和运营边界设定</a:t>
            </a:r>
            <a:endParaRPr sz="1575" b="0" i="0">
              <a:solidFill>
                <a:srgbClr val="000000"/>
              </a:solidFill>
              <a:highlight>
                <a:srgbClr val="FFFFFF">
                  <a:alpha val="0"/>
                </a:srgbClr>
              </a:highlight>
              <a:latin typeface="微软雅黑" panose="020B0503020204020204" charset="-122"/>
            </a:endParaRPr>
          </a:p>
        </p:txBody>
      </p:sp>
      <p:sp>
        <p:nvSpPr>
          <p:cNvPr id="11" name="New shape"/>
          <p:cNvSpPr/>
          <p:nvPr/>
        </p:nvSpPr>
        <p:spPr>
          <a:xfrm>
            <a:off x="6484141" y="4005069"/>
            <a:ext cx="4152433"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08</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气候变化相关报告和能力建设</a:t>
            </a:r>
            <a:endParaRPr sz="1575" b="0" i="0">
              <a:solidFill>
                <a:srgbClr val="000000"/>
              </a:solidFill>
              <a:highlight>
                <a:srgbClr val="FFFFFF">
                  <a:alpha val="0"/>
                </a:srgbClr>
              </a:highlight>
              <a:latin typeface="微软雅黑" panose="020B0503020204020204" charset="-122"/>
            </a:endParaRPr>
          </a:p>
        </p:txBody>
      </p:sp>
      <p:sp>
        <p:nvSpPr>
          <p:cNvPr id="12" name="New shape"/>
          <p:cNvSpPr/>
          <p:nvPr/>
        </p:nvSpPr>
        <p:spPr>
          <a:xfrm>
            <a:off x="2340000" y="4508491"/>
            <a:ext cx="4152432"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09</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企业目标水平和数据一致性</a:t>
            </a:r>
            <a:endParaRPr sz="1575" b="0" i="0">
              <a:solidFill>
                <a:srgbClr val="000000"/>
              </a:solidFill>
              <a:highlight>
                <a:srgbClr val="FFFFFF">
                  <a:alpha val="0"/>
                </a:srgbClr>
              </a:highlight>
              <a:latin typeface="微软雅黑" panose="020B0503020204020204" charset="-122"/>
            </a:endParaRPr>
          </a:p>
        </p:txBody>
      </p:sp>
      <p:sp>
        <p:nvSpPr>
          <p:cNvPr id="13" name="New shape"/>
          <p:cNvSpPr/>
          <p:nvPr/>
        </p:nvSpPr>
        <p:spPr>
          <a:xfrm>
            <a:off x="6484141" y="4508491"/>
            <a:ext cx="4152433"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0CBE7C"/>
                </a:solidFill>
                <a:latin typeface="微软雅黑" panose="020B0503020204020204" charset="-122"/>
              </a:rPr>
              <a:t>10</a:t>
            </a:r>
            <a:r>
              <a:rPr sz="1800">
                <a:latin typeface="微软雅黑" panose="020B0503020204020204" charset="-122"/>
              </a:rPr>
              <a:t> </a:t>
            </a:r>
            <a:r>
              <a:rPr sz="1575" b="0" i="0">
                <a:solidFill>
                  <a:srgbClr val="000000"/>
                </a:solidFill>
                <a:highlight>
                  <a:srgbClr val="FFFFFF">
                    <a:alpha val="0"/>
                  </a:srgbClr>
                </a:highlight>
                <a:latin typeface="微软雅黑" panose="020B0503020204020204" charset="-122"/>
              </a:rPr>
              <a:t>国际合作项目或活动的贡献者名单</a:t>
            </a:r>
            <a:endParaRPr sz="1575" b="0" i="0">
              <a:solidFill>
                <a:srgbClr val="00000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抵消量使用和外部交易计划</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2878466"/>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企业在内部减排成本过高或难度大时，会购买外部的温室气体减排量来达成排放目标。这要求企业确保所购抵消量未被重复计算，避免造成排放数据的不准确性。</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1556410" y="1627200"/>
            <a:ext cx="2580658" cy="1124265"/>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抵消量的购买与使用</a:t>
            </a:r>
            <a:endParaRPr sz="2100" b="1" i="0">
              <a:solidFill>
                <a:srgbClr val="0CBE7C"/>
              </a:solidFill>
              <a:highlight>
                <a:srgbClr val="FFFFFF">
                  <a:alpha val="0"/>
                </a:srgbClr>
              </a:highlight>
              <a:latin typeface="微软雅黑" panose="020B0503020204020204" charset="-122"/>
            </a:endParaRPr>
          </a:p>
        </p:txBody>
      </p:sp>
      <p:sp>
        <p:nvSpPr>
          <p:cNvPr id="6" name="New shape"/>
          <p:cNvSpPr/>
          <p:nvPr/>
        </p:nvSpPr>
        <p:spPr>
          <a:xfrm>
            <a:off x="4430015" y="2878465"/>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为防止温室气体减排量的重复计算，可通过登记机构为每个交易的抵消量分配唯一序列号，并标记已使用，以维护交易的透明度和减排的真实性。</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4427625" y="1627200"/>
            <a:ext cx="2580660" cy="1124265"/>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确保抵消量的唯一性</a:t>
            </a:r>
            <a:endParaRPr sz="2100" b="1" i="0">
              <a:solidFill>
                <a:srgbClr val="0CBE7C"/>
              </a:solidFill>
              <a:highlight>
                <a:srgbClr val="FFFFFF">
                  <a:alpha val="0"/>
                </a:srgbClr>
              </a:highlight>
              <a:latin typeface="微软雅黑" panose="020B0503020204020204" charset="-122"/>
            </a:endParaRPr>
          </a:p>
        </p:txBody>
      </p:sp>
      <p:sp>
        <p:nvSpPr>
          <p:cNvPr id="8" name="New shape"/>
          <p:cNvSpPr/>
          <p:nvPr/>
        </p:nvSpPr>
        <p:spPr>
          <a:xfrm>
            <a:off x="7301229" y="2878465"/>
            <a:ext cx="2744216"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企业需公开其关于温室气体抵消量重复计算的政策，明确指出无法处理的重复计算情况，并解释采取该政策的理由，增强公众对其减排努力的信任。</a:t>
            </a:r>
            <a:endParaRPr sz="1575" b="0" i="0">
              <a:solidFill>
                <a:srgbClr val="000000"/>
              </a:solidFill>
              <a:highlight>
                <a:srgbClr val="FFFFFF">
                  <a:alpha val="0"/>
                </a:srgbClr>
              </a:highlight>
              <a:latin typeface="微软雅黑" panose="020B0503020204020204" charset="-122"/>
            </a:endParaRPr>
          </a:p>
        </p:txBody>
      </p:sp>
      <p:sp>
        <p:nvSpPr>
          <p:cNvPr id="9" name="New shape"/>
          <p:cNvSpPr/>
          <p:nvPr/>
        </p:nvSpPr>
        <p:spPr>
          <a:xfrm>
            <a:off x="7298841" y="1627200"/>
            <a:ext cx="2580658" cy="1124266"/>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企业重复计算政策说明</a:t>
            </a:r>
            <a:endParaRPr sz="2100" b="1" i="0">
              <a:solidFill>
                <a:srgbClr val="0CBE7C"/>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间接排放追踪和排放因子</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774800" y="1555200"/>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间接排放追踪的重要性</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追踪间接排放对于全面理解一个组织的碳足迹至关重要。通过识别和量化使用燃料、电力消耗以及差旅通勤等产生的二氧化碳排放，组织能够更精确地评估其整体环境影响。</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1774800" y="3089496"/>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二氧化碳排放量的计算方法</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计算间接排放量需要依据可靠的数据和明确的计算方法。例如，在估算电力消耗导致的二氧化碳排放时，需使用电力排放因子，该因子根据电力来源和生成过程的差异而有所不同。</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1774800" y="4623792"/>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排放因子的应用</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排放因子是用于估算间接排放的关键参数，它反映了不同活动产生二氧化碳的效率。正确应用排放因子能够帮助组织更准确地计算其间接排放量，为制定减排策略提供科学依据。</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1270800" y="1555200"/>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8" name="New shape"/>
          <p:cNvSpPr/>
          <p:nvPr/>
        </p:nvSpPr>
        <p:spPr>
          <a:xfrm>
            <a:off x="1270800" y="3089496"/>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9" name="New shape"/>
          <p:cNvSpPr/>
          <p:nvPr/>
        </p:nvSpPr>
        <p:spPr>
          <a:xfrm>
            <a:off x="1270800" y="4623792"/>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07</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1903475"/>
            <a:ext cx="5771526" cy="228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组织边界和运营边界设定</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组织边界和运营边界设定</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1627201"/>
            <a:ext cx="3040541" cy="3988066"/>
          </a:xfrm>
          <a:prstGeom prst="roundRect">
            <a:avLst>
              <a:gd name="adj" fmla="val 10000"/>
            </a:avLst>
          </a:prstGeom>
          <a:solidFill>
            <a:srgbClr val="D1FFEB"/>
          </a:solidFill>
          <a:ln w="6350">
            <a:solidFill>
              <a:srgbClr val="0CB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panose="020B0503020204020204" charset="-122"/>
              </a:rPr>
            </a:br>
            <a:endParaRPr sz="1800">
              <a:latin typeface="微软雅黑" panose="020B0503020204020204" charset="-122"/>
            </a:endParaRPr>
          </a:p>
          <a:p>
            <a:pPr algn="l"/>
            <a:r>
              <a:rPr sz="2100" b="1" i="0">
                <a:solidFill>
                  <a:srgbClr val="0CBE7C"/>
                </a:solidFill>
                <a:highlight>
                  <a:srgbClr val="FFFFFF">
                    <a:alpha val="0"/>
                  </a:srgbClr>
                </a:highlight>
                <a:latin typeface="微软雅黑" panose="020B0503020204020204" charset="-122"/>
              </a:rPr>
              <a:t>组织边界的决定因素</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组织边界由企业选择的合并方式决定，可以是股权比例法或控制权法。这影响了企业决定所有或控制的业务范围，是企业战略决策的关键部分。</a:t>
            </a:r>
            <a:br>
              <a:rPr sz="1800">
                <a:latin typeface="微软雅黑" panose="020B0503020204020204" charset="-122"/>
              </a:rPr>
            </a:br>
            <a:endParaRPr sz="1800">
              <a:latin typeface="微软雅黑" panose="020B0503020204020204" charset="-122"/>
            </a:endParaRPr>
          </a:p>
        </p:txBody>
      </p:sp>
      <p:sp>
        <p:nvSpPr>
          <p:cNvPr id="5" name="New shape"/>
          <p:cNvSpPr/>
          <p:nvPr/>
        </p:nvSpPr>
        <p:spPr>
          <a:xfrm>
            <a:off x="4726341" y="1627201"/>
            <a:ext cx="3040555" cy="3988066"/>
          </a:xfrm>
          <a:prstGeom prst="roundRect">
            <a:avLst>
              <a:gd name="adj" fmla="val 10000"/>
            </a:avLst>
          </a:prstGeom>
          <a:solidFill>
            <a:srgbClr val="D1FFEB"/>
          </a:solidFill>
          <a:ln w="6350">
            <a:solidFill>
              <a:srgbClr val="0CB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panose="020B0503020204020204" charset="-122"/>
              </a:rPr>
            </a:br>
            <a:endParaRPr sz="1800">
              <a:latin typeface="微软雅黑" panose="020B0503020204020204" charset="-122"/>
            </a:endParaRPr>
          </a:p>
          <a:p>
            <a:pPr algn="l"/>
            <a:r>
              <a:rPr sz="2100" b="1" i="0">
                <a:solidFill>
                  <a:srgbClr val="0CBE7C"/>
                </a:solidFill>
                <a:highlight>
                  <a:srgbClr val="FFFFFF">
                    <a:alpha val="0"/>
                  </a:srgbClr>
                </a:highlight>
                <a:latin typeface="微软雅黑" panose="020B0503020204020204" charset="-122"/>
              </a:rPr>
              <a:t>运营边界的确定</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在设定了组织边界之后，企业需要进一步确定运营边界，即确定公司拥有或控制的业务的直接或间接排放的范围。这是企业在环保和社会责任方面的重要考量。</a:t>
            </a:r>
            <a:br>
              <a:rPr sz="1800">
                <a:latin typeface="微软雅黑" panose="020B0503020204020204" charset="-122"/>
              </a:rPr>
            </a:br>
            <a:endParaRPr sz="1800">
              <a:latin typeface="微软雅黑" panose="020B0503020204020204" charset="-122"/>
            </a:endParaRPr>
          </a:p>
        </p:txBody>
      </p:sp>
      <p:sp>
        <p:nvSpPr>
          <p:cNvPr id="6" name="New shape"/>
          <p:cNvSpPr/>
          <p:nvPr/>
        </p:nvSpPr>
        <p:spPr>
          <a:xfrm>
            <a:off x="7893895" y="1627202"/>
            <a:ext cx="3040552" cy="3988066"/>
          </a:xfrm>
          <a:prstGeom prst="roundRect">
            <a:avLst>
              <a:gd name="adj" fmla="val 10000"/>
            </a:avLst>
          </a:prstGeom>
          <a:solidFill>
            <a:srgbClr val="D1FFEB"/>
          </a:solidFill>
          <a:ln w="6350">
            <a:solidFill>
              <a:srgbClr val="0CB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panose="020B0503020204020204" charset="-122"/>
              </a:rPr>
            </a:br>
            <a:endParaRPr sz="1800">
              <a:latin typeface="微软雅黑" panose="020B0503020204020204" charset="-122"/>
            </a:endParaRPr>
          </a:p>
          <a:p>
            <a:pPr algn="l"/>
            <a:r>
              <a:rPr sz="2100" b="1" i="0">
                <a:solidFill>
                  <a:srgbClr val="0CBE7C"/>
                </a:solidFill>
                <a:highlight>
                  <a:srgbClr val="FFFFFF">
                    <a:alpha val="0"/>
                  </a:srgbClr>
                </a:highlight>
                <a:latin typeface="微软雅黑" panose="020B0503020204020204" charset="-122"/>
              </a:rPr>
              <a:t>直接与间接排放的识别</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运营边界让企业明确哪些运营或源导致直接和间接排放，从而确定在清单中应涵盖哪些间接排放。这对于企业的环保管理和可持续发展具有重要影响。</a:t>
            </a:r>
            <a:br>
              <a:rPr sz="1800">
                <a:latin typeface="微软雅黑" panose="020B0503020204020204" charset="-122"/>
              </a:rPr>
            </a:br>
            <a:endParaRPr sz="1800">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08</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1903475"/>
            <a:ext cx="5771526" cy="228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气候变化相关报告和能力建设</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237252"/>
            <a:ext cx="9369360" cy="1464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全球报告倡议（GRI）和世界自然基金会碳减排先锋（World Wildlife Fund Climate Savers）等项目</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2878466"/>
            <a:ext cx="2744215" cy="3335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全球报告倡议（GRI）和世界自然基金会碳减排先锋（World Wildlife Fund Climate Savers）等项目通过鼓励企业采纳《企业标准》，在温室气体核算和报告方面提供创新思路和技术支持，帮助企业实现实质性的碳减排。</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1556410" y="1627200"/>
            <a:ext cx="2580658" cy="1124265"/>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推广创新与技术支持</a:t>
            </a:r>
            <a:endParaRPr sz="2100" b="1" i="0">
              <a:solidFill>
                <a:srgbClr val="0CBE7C"/>
              </a:solidFill>
              <a:highlight>
                <a:srgbClr val="FFFFFF">
                  <a:alpha val="0"/>
                </a:srgbClr>
              </a:highlight>
              <a:latin typeface="微软雅黑" panose="020B0503020204020204" charset="-122"/>
            </a:endParaRPr>
          </a:p>
        </p:txBody>
      </p:sp>
      <p:sp>
        <p:nvSpPr>
          <p:cNvPr id="6" name="New shape"/>
          <p:cNvSpPr/>
          <p:nvPr/>
        </p:nvSpPr>
        <p:spPr>
          <a:xfrm>
            <a:off x="4430015" y="2402270"/>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这些项目致力于提升企业在温室气体排放管理上的能力，通过系列培训和工具提供，使企业能够更有效地测量、监控并减少自身的碳排放，进而提高整体的环境绩效。</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4427745" y="1627201"/>
            <a:ext cx="2532802" cy="648071"/>
          </a:xfrm>
          <a:prstGeom prst="roundRect">
            <a:avLst>
              <a:gd name="adj" fmla="val 20033"/>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能力建设强化</a:t>
            </a:r>
            <a:endParaRPr sz="2100" b="1" i="0">
              <a:solidFill>
                <a:srgbClr val="0CBE7C"/>
              </a:solidFill>
              <a:highlight>
                <a:srgbClr val="FFFFFF">
                  <a:alpha val="0"/>
                </a:srgbClr>
              </a:highlight>
              <a:latin typeface="微软雅黑" panose="020B0503020204020204" charset="-122"/>
            </a:endParaRPr>
          </a:p>
        </p:txBody>
      </p:sp>
      <p:sp>
        <p:nvSpPr>
          <p:cNvPr id="8" name="New shape"/>
          <p:cNvSpPr/>
          <p:nvPr/>
        </p:nvSpPr>
        <p:spPr>
          <a:xfrm>
            <a:off x="7301229" y="2878465"/>
            <a:ext cx="2744216" cy="2974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为了增加企业温室气体排放清单的透明度和信任度，全球报告倡议和世界自然基金会的项目鼓励企业进行第三方核查，确保报告数据的准确性和可靠性，从而增强利益相关者对企业环境责任的信心。</a:t>
            </a:r>
            <a:endParaRPr sz="1575" b="0" i="0">
              <a:solidFill>
                <a:srgbClr val="000000"/>
              </a:solidFill>
              <a:highlight>
                <a:srgbClr val="FFFFFF">
                  <a:alpha val="0"/>
                </a:srgbClr>
              </a:highlight>
              <a:latin typeface="微软雅黑" panose="020B0503020204020204" charset="-122"/>
            </a:endParaRPr>
          </a:p>
        </p:txBody>
      </p:sp>
      <p:sp>
        <p:nvSpPr>
          <p:cNvPr id="9" name="New shape"/>
          <p:cNvSpPr/>
          <p:nvPr/>
        </p:nvSpPr>
        <p:spPr>
          <a:xfrm>
            <a:off x="7298841" y="1627200"/>
            <a:ext cx="2580658" cy="1124266"/>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第三方核查与可信度提升</a:t>
            </a:r>
            <a:endParaRPr sz="2100" b="1" i="0">
              <a:solidFill>
                <a:srgbClr val="0CBE7C"/>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09</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1903475"/>
            <a:ext cx="5771526" cy="228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企业目标水平和数据一致性</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企业目标水平和数据一致性</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1627200"/>
            <a:ext cx="2744215" cy="3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选择基准年与数据收集</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企业在确定温室气体排放报告的基准年时应选择具有可靠数据的最早年份，以确保未来数据收集的高效性和统一性。这有助于保持时间序列分析的准确性和一致性。</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4430015" y="1627200"/>
            <a:ext cx="2744215" cy="3529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燃料消耗数据的转换与检查</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在计算碳排放量之前，企业需将燃料消耗数据转换为能量消耗量，因为燃料的能量含量与其碳排放量的相关性更强。同时，必须检查数据的完整性及其与排放源类别和排放因子的一致性。</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7301229" y="1627200"/>
            <a:ext cx="2744216"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年度数据比较与调查</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企业应通过比较当年数据与历史趋势来识别异常变化，并调查其原因。此外，还应与其他参照排放源的数据进行对比，确保向所有相关方报告的信息一致且准确。</a:t>
            </a:r>
            <a:endParaRPr sz="1575" b="0" i="0">
              <a:solidFill>
                <a:srgbClr val="00000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10</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1903475"/>
            <a:ext cx="5771526" cy="228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国际合作项目或活动的贡献者名单</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国际合作项目或活动的贡献者名单</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6458401" y="1735403"/>
            <a:ext cx="4545078"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国际合作项目的主要贡献者</a:t>
            </a:r>
            <a:endParaRPr sz="2100" b="1" i="0">
              <a:solidFill>
                <a:srgbClr val="0CBE7C"/>
              </a:solidFill>
              <a:highlight>
                <a:srgbClr val="FFFFFF">
                  <a:alpha val="0"/>
                </a:srgbClr>
              </a:highlight>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主要贡献者通常包括各国政府部门、国际组织、非政府组织以及私营部门等，他们通过提供资金、技术、人力等资源，推动项目的实施和成功。</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981860" y="2390400"/>
            <a:ext cx="4545077"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0CBE7C"/>
                </a:solidFill>
                <a:highlight>
                  <a:srgbClr val="FFFFFF">
                    <a:alpha val="0"/>
                  </a:srgbClr>
                </a:highlight>
                <a:latin typeface="微软雅黑" panose="020B0503020204020204" charset="-122"/>
              </a:rPr>
              <a:t>活动参与者的多样化角色</a:t>
            </a:r>
            <a:endParaRPr sz="2100" b="1" i="0">
              <a:solidFill>
                <a:srgbClr val="0CBE7C"/>
              </a:solidFill>
              <a:highlight>
                <a:srgbClr val="FFFFFF">
                  <a:alpha val="0"/>
                </a:srgbClr>
              </a:highlight>
              <a:latin typeface="微软雅黑" panose="020B0503020204020204" charset="-122"/>
            </a:endParaRPr>
          </a:p>
          <a:p>
            <a:pPr algn="r">
              <a:lnSpc>
                <a:spcPct val="150000"/>
              </a:lnSpc>
            </a:pPr>
            <a:r>
              <a:rPr sz="1575" b="0" i="0">
                <a:solidFill>
                  <a:srgbClr val="000000"/>
                </a:solidFill>
                <a:highlight>
                  <a:srgbClr val="FFFFFF">
                    <a:alpha val="0"/>
                  </a:srgbClr>
                </a:highlight>
                <a:latin typeface="微软雅黑" panose="020B0503020204020204" charset="-122"/>
              </a:rPr>
              <a:t>在国际合作活动中，参与者的角色多种多样，包括项目负责人、研究员、志愿者等，他们的共同努力使项目得以顺利进行，每个角色都对项目的成功有着不可或缺的贡献。</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6458401" y="3726212"/>
            <a:ext cx="4554174"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合作成果的共享与分配</a:t>
            </a:r>
            <a:endParaRPr sz="2100" b="1" i="0">
              <a:solidFill>
                <a:srgbClr val="0CBE7C"/>
              </a:solidFill>
              <a:highlight>
                <a:srgbClr val="FFFFFF">
                  <a:alpha val="0"/>
                </a:srgbClr>
              </a:highlight>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合作成果的共享与分配是国际合作的重要环节，通过公平、公正的方式，确保所有参与者都能从中获得相应的利益，这也是保持合作关系稳定的关键。</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5965200" y="2106203"/>
            <a:ext cx="39600" cy="284197"/>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915943"/>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735403"/>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10" name="New shape"/>
          <p:cNvSpPr/>
          <p:nvPr/>
        </p:nvSpPr>
        <p:spPr>
          <a:xfrm>
            <a:off x="5965200" y="2761200"/>
            <a:ext cx="39600" cy="965012"/>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13" name="New shape"/>
          <p:cNvSpPr/>
          <p:nvPr/>
        </p:nvSpPr>
        <p:spPr>
          <a:xfrm>
            <a:off x="5965200" y="4097012"/>
            <a:ext cx="39600" cy="4572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01</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1903475"/>
            <a:ext cx="5771526" cy="228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温室气体核算体系概述</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2635727"/>
            <a:ext cx="11038043"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a:solidFill>
                  <a:srgbClr val="000000"/>
                </a:solidFill>
                <a:highlight>
                  <a:srgbClr val="FFFFFF">
                    <a:alpha val="0"/>
                  </a:srgbClr>
                </a:highlight>
                <a:latin typeface="微软雅黑" panose="020B0503020204020204" charset="-122"/>
              </a:rPr>
              <a:t>谢 谢 大 家</a:t>
            </a:r>
            <a:endParaRPr sz="4800" b="1" i="0">
              <a:solidFill>
                <a:srgbClr val="00000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修订背景和目的</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6458401" y="1735403"/>
            <a:ext cx="4545078"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修订版《企业标准》的发布</a:t>
            </a:r>
            <a:endParaRPr sz="2100" b="1" i="0">
              <a:solidFill>
                <a:srgbClr val="0CBE7C"/>
              </a:solidFill>
              <a:highlight>
                <a:srgbClr val="FFFFFF">
                  <a:alpha val="0"/>
                </a:srgbClr>
              </a:highlight>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经过两年的深入讨论和多方面的考量，汲取了第一版的实践经验后，《企业标准》修订版正式发布，旨在提供更全面、更精准的指导。</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981860" y="2390400"/>
            <a:ext cx="4545077"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0CBE7C"/>
                </a:solidFill>
                <a:highlight>
                  <a:srgbClr val="FFFFFF">
                    <a:alpha val="0"/>
                  </a:srgbClr>
                </a:highlight>
                <a:latin typeface="微软雅黑" panose="020B0503020204020204" charset="-122"/>
              </a:rPr>
              <a:t>新内容与补充材料</a:t>
            </a:r>
            <a:endParaRPr sz="2100" b="1" i="0">
              <a:solidFill>
                <a:srgbClr val="0CBE7C"/>
              </a:solidFill>
              <a:highlight>
                <a:srgbClr val="FFFFFF">
                  <a:alpha val="0"/>
                </a:srgbClr>
              </a:highlight>
              <a:latin typeface="微软雅黑" panose="020B0503020204020204" charset="-122"/>
            </a:endParaRPr>
          </a:p>
          <a:p>
            <a:pPr algn="r">
              <a:lnSpc>
                <a:spcPct val="150000"/>
              </a:lnSpc>
            </a:pPr>
            <a:r>
              <a:rPr sz="1575" b="0" i="0">
                <a:solidFill>
                  <a:srgbClr val="000000"/>
                </a:solidFill>
                <a:highlight>
                  <a:srgbClr val="FFFFFF">
                    <a:alpha val="0"/>
                  </a:srgbClr>
                </a:highlight>
                <a:latin typeface="微软雅黑" panose="020B0503020204020204" charset="-122"/>
              </a:rPr>
              <a:t>修订版中增加了新的章节、案例分析和实用的附录，这些补充材料旨在帮助企业更好地设定温室气体减排目标，并提供了实现这些目标的详细指南。</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6458401" y="3726212"/>
            <a:ext cx="4554174"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对原有内容的坚守</a:t>
            </a:r>
            <a:endParaRPr sz="2100" b="1" i="0">
              <a:solidFill>
                <a:srgbClr val="0CBE7C"/>
              </a:solidFill>
              <a:highlight>
                <a:srgbClr val="FFFFFF">
                  <a:alpha val="0"/>
                </a:srgbClr>
              </a:highlight>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尽管进行了修订，但大部分第一版的内容仍然被保留，因为它们经受了时间的考验，显示了持久的价值，对于大多数温室气体排放清单的结果影响不大。</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5965200" y="2106203"/>
            <a:ext cx="39600" cy="284197"/>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915943"/>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735403"/>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10" name="New shape"/>
          <p:cNvSpPr/>
          <p:nvPr/>
        </p:nvSpPr>
        <p:spPr>
          <a:xfrm>
            <a:off x="5965200" y="2761200"/>
            <a:ext cx="39600" cy="965012"/>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13" name="New shape"/>
          <p:cNvSpPr/>
          <p:nvPr/>
        </p:nvSpPr>
        <p:spPr>
          <a:xfrm>
            <a:off x="5965200" y="4097012"/>
            <a:ext cx="39600" cy="4572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参与机构和角色</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2878466"/>
            <a:ext cx="2744215" cy="189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作为私营钢铁巨头，塔塔钢铁致力于通过技术革新提高能效，显著减少了公司的温室气体排放，展现了其在应对气候变化方面的积极努力。</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1556410" y="1627200"/>
            <a:ext cx="2580658" cy="1124265"/>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塔塔钢铁的能效提升</a:t>
            </a:r>
            <a:endParaRPr sz="2100" b="1" i="0">
              <a:solidFill>
                <a:srgbClr val="0CBE7C"/>
              </a:solidFill>
              <a:highlight>
                <a:srgbClr val="FFFFFF">
                  <a:alpha val="0"/>
                </a:srgbClr>
              </a:highlight>
              <a:latin typeface="微软雅黑" panose="020B0503020204020204" charset="-122"/>
            </a:endParaRPr>
          </a:p>
        </p:txBody>
      </p:sp>
      <p:sp>
        <p:nvSpPr>
          <p:cNvPr id="6" name="New shape"/>
          <p:cNvSpPr/>
          <p:nvPr/>
        </p:nvSpPr>
        <p:spPr>
          <a:xfrm>
            <a:off x="4430015" y="2878466"/>
            <a:ext cx="2744215" cy="189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福特汽车公司不仅采纳了《企业标准》，还持续优化其温室气体排放清单，体现了其在环境保护和可持续发展方面的坚定承诺。</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4427625" y="1627200"/>
            <a:ext cx="2580660" cy="1124265"/>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福特汽车的温室气体管理</a:t>
            </a:r>
            <a:endParaRPr sz="2100" b="1" i="0">
              <a:solidFill>
                <a:srgbClr val="0CBE7C"/>
              </a:solidFill>
              <a:highlight>
                <a:srgbClr val="FFFFFF">
                  <a:alpha val="0"/>
                </a:srgbClr>
              </a:highlight>
              <a:latin typeface="微软雅黑" panose="020B0503020204020204" charset="-122"/>
            </a:endParaRPr>
          </a:p>
        </p:txBody>
      </p:sp>
      <p:sp>
        <p:nvSpPr>
          <p:cNvPr id="8" name="New shape"/>
          <p:cNvSpPr/>
          <p:nvPr/>
        </p:nvSpPr>
        <p:spPr>
          <a:xfrm>
            <a:off x="7301229" y="2878465"/>
            <a:ext cx="2744216"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000000"/>
                </a:solidFill>
                <a:highlight>
                  <a:srgbClr val="FFFFFF">
                    <a:alpha val="0"/>
                  </a:srgbClr>
                </a:highlight>
                <a:latin typeface="微软雅黑" panose="020B0503020204020204" charset="-122"/>
              </a:rPr>
              <a:t>芝加哥气候交换所利用先进的温室气体核算体系，为会员提供了一个透明度高、可靠的排放报告平台，促进了市场参与者之间的碳信用交易。</a:t>
            </a:r>
            <a:endParaRPr sz="1575" b="0" i="0">
              <a:solidFill>
                <a:srgbClr val="000000"/>
              </a:solidFill>
              <a:highlight>
                <a:srgbClr val="FFFFFF">
                  <a:alpha val="0"/>
                </a:srgbClr>
              </a:highlight>
              <a:latin typeface="微软雅黑" panose="020B0503020204020204" charset="-122"/>
            </a:endParaRPr>
          </a:p>
        </p:txBody>
      </p:sp>
      <p:sp>
        <p:nvSpPr>
          <p:cNvPr id="9" name="New shape"/>
          <p:cNvSpPr/>
          <p:nvPr/>
        </p:nvSpPr>
        <p:spPr>
          <a:xfrm>
            <a:off x="7298841" y="1627200"/>
            <a:ext cx="2580658" cy="1124266"/>
          </a:xfrm>
          <a:prstGeom prst="roundRect">
            <a:avLst>
              <a:gd name="adj" fmla="val 10888"/>
            </a:avLst>
          </a:prstGeom>
          <a:solidFill>
            <a:srgbClr val="D1FFEB"/>
          </a:solidFill>
          <a:ln w="6350">
            <a:solidFill>
              <a:srgbClr val="1A6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CBE7C"/>
                </a:solidFill>
                <a:highlight>
                  <a:srgbClr val="FFFFFF">
                    <a:alpha val="0"/>
                  </a:srgbClr>
                </a:highlight>
                <a:latin typeface="微软雅黑" panose="020B0503020204020204" charset="-122"/>
              </a:rPr>
              <a:t>芝加哥气候交易所的报告机制</a:t>
            </a:r>
            <a:endParaRPr sz="2100" b="1" i="0">
              <a:solidFill>
                <a:srgbClr val="0CBE7C"/>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F9F0"/>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CBE7C"/>
                </a:solidFill>
                <a:highlight>
                  <a:srgbClr val="FFFFFF">
                    <a:alpha val="0"/>
                  </a:srgbClr>
                </a:highlight>
                <a:latin typeface="微软雅黑" panose="020B0503020204020204" charset="-122"/>
              </a:rPr>
              <a:t>02</a:t>
            </a:r>
            <a:endParaRPr sz="4800" b="1" i="0">
              <a:solidFill>
                <a:srgbClr val="0CBE7C"/>
              </a:solidFill>
              <a:highlight>
                <a:srgbClr val="FFFFFF">
                  <a:alpha val="0"/>
                </a:srgbClr>
              </a:highlight>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1A6550"/>
                </a:solidFill>
                <a:highlight>
                  <a:srgbClr val="FFFFFF">
                    <a:alpha val="0"/>
                  </a:srgbClr>
                </a:highlight>
                <a:latin typeface="微软雅黑" panose="020B0503020204020204" charset="-122"/>
              </a:rPr>
              <a:t>企业编制和报告指南</a:t>
            </a:r>
            <a:endParaRPr sz="4800" b="1" i="0">
              <a:solidFill>
                <a:srgbClr val="1A655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责任和指南</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1627200"/>
            <a:ext cx="2744215"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排放清单质量管理</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第7章强调企业需在各层级实施措施，确保排放清单质量。从数据收集到最终审批，须经过严格管理，并调查排放源类别，保持数据汇总与时间序列的一致性。</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4430015" y="1627200"/>
            <a:ext cx="2744215"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不确定性评估的实施</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该章节扩充了对排放清单不确定性评估的应用指南。企业应识别和分析导致排放估算不确定性的因素，并采取适当方法以减少这些不确定性的影响。</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7301229" y="1627200"/>
            <a:ext cx="2744216" cy="3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温室气体目标设定与报告</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第10章指导如何设定和报告企业温室气体目标，涵盖目标制定过程中的考虑因素，适用于排放及封存，帮助企业科学规划其温室气体减排路线图。</a:t>
            </a:r>
            <a:endParaRPr sz="1575" b="0" i="0">
              <a:solidFill>
                <a:srgbClr val="000000"/>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减排计划和方法</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1558800" y="1627202"/>
            <a:ext cx="3040564" cy="3988066"/>
          </a:xfrm>
          <a:prstGeom prst="roundRect">
            <a:avLst>
              <a:gd name="adj" fmla="val 10000"/>
            </a:avLst>
          </a:prstGeom>
          <a:solidFill>
            <a:srgbClr val="D1FFEB"/>
          </a:solidFill>
          <a:ln w="6350">
            <a:solidFill>
              <a:srgbClr val="0CB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panose="020B0503020204020204" charset="-122"/>
              </a:rPr>
            </a:br>
            <a:endParaRPr sz="1800">
              <a:latin typeface="微软雅黑" panose="020B0503020204020204" charset="-122"/>
            </a:endParaRPr>
          </a:p>
          <a:p>
            <a:pPr algn="l"/>
            <a:r>
              <a:rPr sz="2100" b="1" i="0">
                <a:solidFill>
                  <a:srgbClr val="0CBE7C"/>
                </a:solidFill>
                <a:highlight>
                  <a:srgbClr val="FFFFFF">
                    <a:alpha val="0"/>
                  </a:srgbClr>
                </a:highlight>
                <a:latin typeface="微软雅黑" panose="020B0503020204020204" charset="-122"/>
              </a:rPr>
              <a:t>编制温室气体排放清单</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编制温室气体排放清单是识别和量化企业或组织活动产生的温室气体排放量的关键步骤，有助于发现最有效的减排机会，并作为后续制定减排策略的基础。</a:t>
            </a:r>
            <a:br>
              <a:rPr sz="1800">
                <a:latin typeface="微软雅黑" panose="020B0503020204020204" charset="-122"/>
              </a:rPr>
            </a:br>
            <a:endParaRPr sz="1800">
              <a:latin typeface="微软雅黑" panose="020B0503020204020204" charset="-122"/>
            </a:endParaRPr>
          </a:p>
        </p:txBody>
      </p:sp>
      <p:sp>
        <p:nvSpPr>
          <p:cNvPr id="5" name="New shape"/>
          <p:cNvSpPr/>
          <p:nvPr/>
        </p:nvSpPr>
        <p:spPr>
          <a:xfrm>
            <a:off x="4726363" y="1627201"/>
            <a:ext cx="3040550" cy="3988066"/>
          </a:xfrm>
          <a:prstGeom prst="roundRect">
            <a:avLst>
              <a:gd name="adj" fmla="val 10000"/>
            </a:avLst>
          </a:prstGeom>
          <a:solidFill>
            <a:srgbClr val="D1FFEB"/>
          </a:solidFill>
          <a:ln w="6350">
            <a:solidFill>
              <a:srgbClr val="0CB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panose="020B0503020204020204" charset="-122"/>
              </a:rPr>
            </a:br>
            <a:endParaRPr sz="1800">
              <a:latin typeface="微软雅黑" panose="020B0503020204020204" charset="-122"/>
            </a:endParaRPr>
          </a:p>
          <a:p>
            <a:pPr algn="l"/>
            <a:r>
              <a:rPr sz="2100" b="1" i="0">
                <a:solidFill>
                  <a:srgbClr val="0CBE7C"/>
                </a:solidFill>
                <a:highlight>
                  <a:srgbClr val="FFFFFF">
                    <a:alpha val="0"/>
                  </a:srgbClr>
                </a:highlight>
                <a:latin typeface="微软雅黑" panose="020B0503020204020204" charset="-122"/>
              </a:rPr>
              <a:t>设定温室气体减排目标</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设定明确的温室气体减排目标是规划减排行动的基石，它可以是减少绝对排放量或是提高能源使用的效率（强度目标），为企业提供清晰的方向和动力。</a:t>
            </a:r>
            <a:br>
              <a:rPr sz="1800">
                <a:latin typeface="微软雅黑" panose="020B0503020204020204" charset="-122"/>
              </a:rPr>
            </a:br>
            <a:endParaRPr sz="1800">
              <a:latin typeface="微软雅黑" panose="020B0503020204020204" charset="-122"/>
            </a:endParaRPr>
          </a:p>
        </p:txBody>
      </p:sp>
      <p:sp>
        <p:nvSpPr>
          <p:cNvPr id="6" name="New shape"/>
          <p:cNvSpPr/>
          <p:nvPr/>
        </p:nvSpPr>
        <p:spPr>
          <a:xfrm>
            <a:off x="7893914" y="1627201"/>
            <a:ext cx="3040555" cy="3988066"/>
          </a:xfrm>
          <a:prstGeom prst="roundRect">
            <a:avLst>
              <a:gd name="adj" fmla="val 10000"/>
            </a:avLst>
          </a:prstGeom>
          <a:solidFill>
            <a:srgbClr val="D1FFEB"/>
          </a:solidFill>
          <a:ln w="6350">
            <a:solidFill>
              <a:srgbClr val="0CB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panose="020B0503020204020204" charset="-122"/>
              </a:rPr>
            </a:br>
            <a:endParaRPr sz="1800">
              <a:latin typeface="微软雅黑" panose="020B0503020204020204" charset="-122"/>
            </a:endParaRPr>
          </a:p>
          <a:p>
            <a:pPr algn="l"/>
            <a:r>
              <a:rPr sz="2100" b="1" i="0">
                <a:solidFill>
                  <a:srgbClr val="0CBE7C"/>
                </a:solidFill>
                <a:highlight>
                  <a:srgbClr val="FFFFFF">
                    <a:alpha val="0"/>
                  </a:srgbClr>
                </a:highlight>
                <a:latin typeface="微软雅黑" panose="020B0503020204020204" charset="-122"/>
              </a:rPr>
              <a:t>制定监测和报告机制</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监测和报告机制是确保减排计划透明性和可追溯性的重要环节，通过定期跟踪进度并向内外部相关方汇报，企业可以评估实施效果，调整策略并保持持续改进的动力。</a:t>
            </a:r>
            <a:br>
              <a:rPr sz="1800">
                <a:latin typeface="微软雅黑" panose="020B0503020204020204" charset="-122"/>
              </a:rPr>
            </a:br>
            <a:endParaRPr sz="1800">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highlight>
                  <a:srgbClr val="FFFFFF">
                    <a:alpha val="0"/>
                  </a:srgbClr>
                </a:highlight>
                <a:latin typeface="微软雅黑" panose="020B0503020204020204" charset="-122"/>
              </a:rPr>
              <a:t>报告原则和可靠性</a:t>
            </a:r>
            <a:endParaRPr sz="3000" b="1" i="0">
              <a:solidFill>
                <a:srgbClr val="000000"/>
              </a:solidFill>
              <a:highlight>
                <a:srgbClr val="FFFFFF">
                  <a:alpha val="0"/>
                </a:srgbClr>
              </a:highlight>
              <a:latin typeface="微软雅黑" panose="020B0503020204020204" charset="-122"/>
            </a:endParaRPr>
          </a:p>
        </p:txBody>
      </p:sp>
      <p:sp>
        <p:nvSpPr>
          <p:cNvPr id="4" name="New shape"/>
          <p:cNvSpPr/>
          <p:nvPr/>
        </p:nvSpPr>
        <p:spPr>
          <a:xfrm>
            <a:off x="6458401" y="1555200"/>
            <a:ext cx="4545078"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温室气体排放核算的准确性</a:t>
            </a:r>
            <a:endParaRPr sz="2100" b="1" i="0">
              <a:solidFill>
                <a:srgbClr val="0CBE7C"/>
              </a:solidFill>
              <a:highlight>
                <a:srgbClr val="FFFFFF">
                  <a:alpha val="0"/>
                </a:srgbClr>
              </a:highlight>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确保企业报告的温室气体数据真实可信，必须反映实际排放情况，这是核算与报告原则的核心要求，关系到信息的真实性和公允性。</a:t>
            </a:r>
            <a:endParaRPr sz="1575"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981860" y="2390401"/>
            <a:ext cx="4545077"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0CBE7C"/>
                </a:solidFill>
                <a:highlight>
                  <a:srgbClr val="FFFFFF">
                    <a:alpha val="0"/>
                  </a:srgbClr>
                </a:highlight>
                <a:latin typeface="微软雅黑" panose="020B0503020204020204" charset="-122"/>
              </a:rPr>
              <a:t>人员培训与数据质量</a:t>
            </a:r>
            <a:endParaRPr sz="2100" b="1" i="0">
              <a:solidFill>
                <a:srgbClr val="0CBE7C"/>
              </a:solidFill>
              <a:highlight>
                <a:srgbClr val="FFFFFF">
                  <a:alpha val="0"/>
                </a:srgbClr>
              </a:highlight>
              <a:latin typeface="微软雅黑" panose="020B0503020204020204" charset="-122"/>
            </a:endParaRPr>
          </a:p>
          <a:p>
            <a:pPr algn="r">
              <a:lnSpc>
                <a:spcPct val="150000"/>
              </a:lnSpc>
            </a:pPr>
            <a:r>
              <a:rPr sz="1575" b="0" i="0">
                <a:solidFill>
                  <a:srgbClr val="000000"/>
                </a:solidFill>
                <a:highlight>
                  <a:srgbClr val="FFFFFF">
                    <a:alpha val="0"/>
                  </a:srgbClr>
                </a:highlight>
                <a:latin typeface="微软雅黑" panose="020B0503020204020204" charset="-122"/>
              </a:rPr>
              <a:t>对负责温室气体核算的人员进行充分培训和沟通至关重要，这有助于提高数据处理的专业性和准确性，确保数据的高质量和报告的可靠性。</a:t>
            </a:r>
            <a:endParaRPr sz="1575"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6458401" y="3365807"/>
            <a:ext cx="4554174"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CBE7C"/>
                </a:solidFill>
                <a:highlight>
                  <a:srgbClr val="FFFFFF">
                    <a:alpha val="0"/>
                  </a:srgbClr>
                </a:highlight>
                <a:latin typeface="微软雅黑" panose="020B0503020204020204" charset="-122"/>
              </a:rPr>
              <a:t>核查工作的重要性</a:t>
            </a:r>
            <a:endParaRPr sz="2100" b="1" i="0">
              <a:solidFill>
                <a:srgbClr val="0CBE7C"/>
              </a:solidFill>
              <a:highlight>
                <a:srgbClr val="FFFFFF">
                  <a:alpha val="0"/>
                </a:srgbClr>
              </a:highlight>
              <a:latin typeface="微软雅黑" panose="020B0503020204020204" charset="-122"/>
            </a:endParaRPr>
          </a:p>
          <a:p>
            <a:pPr algn="l">
              <a:lnSpc>
                <a:spcPct val="150000"/>
              </a:lnSpc>
            </a:pPr>
            <a:r>
              <a:rPr sz="1575" b="0" i="0">
                <a:solidFill>
                  <a:srgbClr val="000000"/>
                </a:solidFill>
                <a:highlight>
                  <a:srgbClr val="FFFFFF">
                    <a:alpha val="0"/>
                  </a:srgbClr>
                </a:highlight>
                <a:latin typeface="微软雅黑" panose="020B0503020204020204" charset="-122"/>
              </a:rPr>
              <a:t>通过内部或外部独立核查，可以验证报告数据的准确性和完整性，从而提供重要的可靠性保证，并建立透明、有记录的审计线索。</a:t>
            </a:r>
            <a:endParaRPr sz="1575"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5965200" y="1926000"/>
            <a:ext cx="39600" cy="4644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10" name="New shape"/>
          <p:cNvSpPr/>
          <p:nvPr/>
        </p:nvSpPr>
        <p:spPr>
          <a:xfrm>
            <a:off x="5965200" y="2761201"/>
            <a:ext cx="39600" cy="604606"/>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1"/>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1"/>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13" name="New shape"/>
          <p:cNvSpPr/>
          <p:nvPr/>
        </p:nvSpPr>
        <p:spPr>
          <a:xfrm>
            <a:off x="5965200" y="3736607"/>
            <a:ext cx="39600" cy="4572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546347"/>
            <a:ext cx="309600" cy="39600"/>
          </a:xfrm>
          <a:prstGeom prst="rect">
            <a:avLst/>
          </a:prstGeom>
          <a:solidFill>
            <a:srgbClr val="0CB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365807"/>
            <a:ext cx="360000" cy="370800"/>
          </a:xfrm>
          <a:prstGeom prst="roundRect">
            <a:avLst>
              <a:gd name="adj" fmla="val 8819"/>
            </a:avLst>
          </a:prstGeom>
          <a:solidFill>
            <a:srgbClr val="1A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AS_NET" val="Unix 5.4 unknown"/>
  <p:tag name="AS_OS" val="Unix 5.4 unknown"/>
  <p:tag name="AS_RELEASE_DATE" val="2013.12.17"/>
  <p:tag name="AS_TITLE" val="Spire.Presentation for .NET "/>
  <p:tag name="AS_VERSION" val="2.1.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4675</Words>
  <Application>WPS 演示</Application>
  <PresentationFormat>全屏显示(4:3)</PresentationFormat>
  <Paragraphs>313</Paragraphs>
  <Slides>30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Arial</vt:lpstr>
      <vt:lpstr>宋体</vt:lpstr>
      <vt:lpstr>Wingdings</vt:lpstr>
      <vt:lpstr>微软雅黑</vt:lpstr>
      <vt:lpstr>Calibri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2</cp:revision>
  <dcterms:created xsi:type="dcterms:W3CDTF">2024-03-24T12:26:00Z</dcterms:created>
  <dcterms:modified xsi:type="dcterms:W3CDTF">2024-03-25T04:44:15Z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F648235261774029BC4E51040FE1F407</vt:lpwstr>
  </property>
  <property fmtid="{D5CDD505-2E9C-101B-9397-08002B2CF9AE}" pid="3" name="KSOProductBuildVer">
    <vt:lpwstr>2052-11.8.2.11716</vt:lpwstr>
  </property>
</Properties>
</file>